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9"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8229600" cx="14630400"/>
  <p:notesSz cx="8229600" cy="14630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schemas.openxmlformats.org/officeDocument/2006/relationships/slide" Target="slides/slide8.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2.png>
</file>

<file path=ppt/media/image13.png>
</file>

<file path=ppt/media/image14.png>
</file>

<file path=ppt/media/image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 name="Shape 11"/>
        <p:cNvGrpSpPr/>
        <p:nvPr/>
      </p:nvGrpSpPr>
      <p:grpSpPr>
        <a:xfrm>
          <a:off x="0" y="0"/>
          <a:ext cx="0" cy="0"/>
          <a:chOff x="0" y="0"/>
          <a:chExt cx="0" cy="0"/>
        </a:xfrm>
      </p:grpSpPr>
      <p:sp>
        <p:nvSpPr>
          <p:cNvPr id="12" name="Google Shape;1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 name="Google Shape;1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 name="Google Shape;1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 name="Google Shape;2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 name="Google Shape;2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 name="Shape 30"/>
        <p:cNvGrpSpPr/>
        <p:nvPr/>
      </p:nvGrpSpPr>
      <p:grpSpPr>
        <a:xfrm>
          <a:off x="0" y="0"/>
          <a:ext cx="0" cy="0"/>
          <a:chOff x="0" y="0"/>
          <a:chExt cx="0" cy="0"/>
        </a:xfrm>
      </p:grpSpPr>
      <p:sp>
        <p:nvSpPr>
          <p:cNvPr id="31" name="Google Shape;3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 name="Google Shape;3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 name="Google Shape;3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 name="Google Shape;4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 name="Google Shape;4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 name="Google Shape;5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 name="Google Shape;5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 name="Google Shape;7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 name="Google Shape;7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 name="Google Shape;82;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0"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pic>
        <p:nvPicPr>
          <p:cNvPr descr="preencoded.png" id="16" name="Google Shape;16;p3"/>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7" name="Google Shape;17;p3"/>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833199" y="473646"/>
            <a:ext cx="7477500" cy="2499600"/>
          </a:xfrm>
          <a:prstGeom prst="rect">
            <a:avLst/>
          </a:prstGeom>
          <a:noFill/>
          <a:ln>
            <a:noFill/>
          </a:ln>
        </p:spPr>
        <p:txBody>
          <a:bodyPr anchorCtr="0" anchor="t" bIns="45700" lIns="91425" spcFirstLastPara="1" rIns="91425" wrap="square" tIns="45700">
            <a:noAutofit/>
          </a:bodyPr>
          <a:lstStyle/>
          <a:p>
            <a:pPr indent="0" lvl="0" marL="0" marR="0" rtl="0" algn="l">
              <a:lnSpc>
                <a:spcPct val="124995"/>
              </a:lnSpc>
              <a:spcBef>
                <a:spcPts val="0"/>
              </a:spcBef>
              <a:spcAft>
                <a:spcPts val="0"/>
              </a:spcAft>
              <a:buClr>
                <a:srgbClr val="FF75D3"/>
              </a:buClr>
              <a:buSzPts val="5249"/>
              <a:buFont typeface="Arial"/>
              <a:buNone/>
            </a:pPr>
            <a:r>
              <a:rPr b="1" i="0" lang="en-US" sz="5249" u="none" cap="none" strike="noStrike">
                <a:solidFill>
                  <a:srgbClr val="FF75D3"/>
                </a:solidFill>
                <a:latin typeface="Arial"/>
                <a:ea typeface="Arial"/>
                <a:cs typeface="Arial"/>
                <a:sym typeface="Arial"/>
              </a:rPr>
              <a:t>¿Qué es la Informática y la Propiedad Intelectual en Derecho?</a:t>
            </a:r>
            <a:endParaRPr b="0" i="0" sz="5249" u="none" cap="none" strike="noStrike">
              <a:solidFill>
                <a:schemeClr val="dk1"/>
              </a:solidFill>
              <a:latin typeface="Calibri"/>
              <a:ea typeface="Calibri"/>
              <a:cs typeface="Calibri"/>
              <a:sym typeface="Calibri"/>
            </a:endParaRPr>
          </a:p>
        </p:txBody>
      </p:sp>
      <p:sp>
        <p:nvSpPr>
          <p:cNvPr id="19" name="Google Shape;19;p3"/>
          <p:cNvSpPr/>
          <p:nvPr/>
        </p:nvSpPr>
        <p:spPr>
          <a:xfrm>
            <a:off x="833199" y="4998125"/>
            <a:ext cx="7477601"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informática es el estudio y aplicación de métodos para almacenar, procesar y transmitir información. En el ámbito legal, la informática juega un papel crucial en la protección de la propiedad intelectual.</a:t>
            </a:r>
            <a:endParaRPr b="0" i="0" sz="1750" u="none" cap="none" strike="noStrike">
              <a:solidFill>
                <a:schemeClr val="dk1"/>
              </a:solidFill>
              <a:latin typeface="Calibri"/>
              <a:ea typeface="Calibri"/>
              <a:cs typeface="Calibri"/>
              <a:sym typeface="Calibri"/>
            </a:endParaRPr>
          </a:p>
        </p:txBody>
      </p:sp>
      <p:pic>
        <p:nvPicPr>
          <p:cNvPr descr="preencoded.png" id="20" name="Google Shape;20;p3"/>
          <p:cNvPicPr preferRelativeResize="0"/>
          <p:nvPr/>
        </p:nvPicPr>
        <p:blipFill rotWithShape="1">
          <a:blip r:embed="rId4">
            <a:alphaModFix/>
          </a:blip>
          <a:srcRect b="0" l="0" r="0" t="0"/>
          <a:stretch/>
        </p:blipFill>
        <p:spPr>
          <a:xfrm>
            <a:off x="9144000" y="0"/>
            <a:ext cx="5486400" cy="8229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 name="Shape 25"/>
        <p:cNvGrpSpPr/>
        <p:nvPr/>
      </p:nvGrpSpPr>
      <p:grpSpPr>
        <a:xfrm>
          <a:off x="0" y="0"/>
          <a:ext cx="0" cy="0"/>
          <a:chOff x="0" y="0"/>
          <a:chExt cx="0" cy="0"/>
        </a:xfrm>
      </p:grpSpPr>
      <p:pic>
        <p:nvPicPr>
          <p:cNvPr descr="preencoded.png" id="26" name="Google Shape;26;p4"/>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27" name="Google Shape;27;p4"/>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2348389" y="1808331"/>
            <a:ext cx="58716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Definición de Informática</a:t>
            </a:r>
            <a:endParaRPr b="0" i="0" sz="4374" u="none" cap="none" strike="noStrike">
              <a:solidFill>
                <a:schemeClr val="dk1"/>
              </a:solidFill>
              <a:latin typeface="Calibri"/>
              <a:ea typeface="Calibri"/>
              <a:cs typeface="Calibri"/>
              <a:sym typeface="Calibri"/>
            </a:endParaRPr>
          </a:p>
        </p:txBody>
      </p:sp>
      <p:sp>
        <p:nvSpPr>
          <p:cNvPr id="29" name="Google Shape;29;p4"/>
          <p:cNvSpPr/>
          <p:nvPr/>
        </p:nvSpPr>
        <p:spPr>
          <a:xfrm>
            <a:off x="2348389" y="4150995"/>
            <a:ext cx="9933503"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informática se define como la ciencia que estudia el procesamiento automático de la información mediante el uso de computadoras. Es una disciplina en constante evolución que abarca áreas como la programación, la redes de computadoras y la inteligencia artificial.</a:t>
            </a:r>
            <a:endParaRPr b="0" i="0" sz="175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 name="Shape 34"/>
        <p:cNvGrpSpPr/>
        <p:nvPr/>
      </p:nvGrpSpPr>
      <p:grpSpPr>
        <a:xfrm>
          <a:off x="0" y="0"/>
          <a:ext cx="0" cy="0"/>
          <a:chOff x="0" y="0"/>
          <a:chExt cx="0" cy="0"/>
        </a:xfrm>
      </p:grpSpPr>
      <p:pic>
        <p:nvPicPr>
          <p:cNvPr descr="preencoded.png" id="35" name="Google Shape;35;p5"/>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36" name="Google Shape;36;p5"/>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833199" y="2542937"/>
            <a:ext cx="7477601" cy="1388745"/>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Importancia de la Informática en el Derecho</a:t>
            </a:r>
            <a:endParaRPr b="0" i="0" sz="4374" u="none" cap="none" strike="noStrike">
              <a:solidFill>
                <a:schemeClr val="dk1"/>
              </a:solidFill>
              <a:latin typeface="Calibri"/>
              <a:ea typeface="Calibri"/>
              <a:cs typeface="Calibri"/>
              <a:sym typeface="Calibri"/>
            </a:endParaRPr>
          </a:p>
        </p:txBody>
      </p:sp>
      <p:sp>
        <p:nvSpPr>
          <p:cNvPr id="38" name="Google Shape;38;p5"/>
          <p:cNvSpPr/>
          <p:nvPr/>
        </p:nvSpPr>
        <p:spPr>
          <a:xfrm>
            <a:off x="833199" y="4264938"/>
            <a:ext cx="7477601"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informática es fundamental en el ámbito legal, ya que permite la digitalización de documentos legales, la gestión de bases de datos y el desarrollo de herramientas para el análisis jurídico. Además, la informática facilita la comunicación y colaboración entre profesionales del derecho.</a:t>
            </a:r>
            <a:endParaRPr b="0" i="0" sz="1750" u="none" cap="none" strike="noStrike">
              <a:solidFill>
                <a:schemeClr val="dk1"/>
              </a:solidFill>
              <a:latin typeface="Calibri"/>
              <a:ea typeface="Calibri"/>
              <a:cs typeface="Calibri"/>
              <a:sym typeface="Calibri"/>
            </a:endParaRPr>
          </a:p>
        </p:txBody>
      </p:sp>
      <p:pic>
        <p:nvPicPr>
          <p:cNvPr descr="preencoded.png" id="39" name="Google Shape;39;p5"/>
          <p:cNvPicPr preferRelativeResize="0"/>
          <p:nvPr/>
        </p:nvPicPr>
        <p:blipFill rotWithShape="1">
          <a:blip r:embed="rId4">
            <a:alphaModFix/>
          </a:blip>
          <a:srcRect b="0" l="0" r="0" t="0"/>
          <a:stretch/>
        </p:blipFill>
        <p:spPr>
          <a:xfrm>
            <a:off x="9144000" y="0"/>
            <a:ext cx="5486400" cy="8229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 name="Shape 44"/>
        <p:cNvGrpSpPr/>
        <p:nvPr/>
      </p:nvGrpSpPr>
      <p:grpSpPr>
        <a:xfrm>
          <a:off x="0" y="0"/>
          <a:ext cx="0" cy="0"/>
          <a:chOff x="0" y="0"/>
          <a:chExt cx="0" cy="0"/>
        </a:xfrm>
      </p:grpSpPr>
      <p:pic>
        <p:nvPicPr>
          <p:cNvPr descr="preencoded.png" id="45" name="Google Shape;45;p6"/>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46" name="Google Shape;46;p6"/>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2348389" y="4109442"/>
            <a:ext cx="9933503" cy="1388745"/>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Intersección de la Informática y la Propiedad Intelectual</a:t>
            </a:r>
            <a:endParaRPr b="0" i="0" sz="4374" u="none" cap="none" strike="noStrike">
              <a:solidFill>
                <a:schemeClr val="dk1"/>
              </a:solidFill>
              <a:latin typeface="Calibri"/>
              <a:ea typeface="Calibri"/>
              <a:cs typeface="Calibri"/>
              <a:sym typeface="Calibri"/>
            </a:endParaRPr>
          </a:p>
        </p:txBody>
      </p:sp>
      <p:sp>
        <p:nvSpPr>
          <p:cNvPr id="48" name="Google Shape;48;p6"/>
          <p:cNvSpPr/>
          <p:nvPr/>
        </p:nvSpPr>
        <p:spPr>
          <a:xfrm>
            <a:off x="2348389" y="5831443"/>
            <a:ext cx="9933503"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informática y la propiedad intelectual se entrelazan en varias áreas, como el derecho de autor, las patentes de software y la protección de datos personales en el mundo digital. El avance tecnológico plantea nuevos desafíos legales para la protección de la propiedad intelectual.</a:t>
            </a:r>
            <a:endParaRPr b="0" i="0" sz="1750" u="none" cap="none" strike="noStrike">
              <a:solidFill>
                <a:schemeClr val="dk1"/>
              </a:solidFill>
              <a:latin typeface="Calibri"/>
              <a:ea typeface="Calibri"/>
              <a:cs typeface="Calibri"/>
              <a:sym typeface="Calibri"/>
            </a:endParaRPr>
          </a:p>
        </p:txBody>
      </p:sp>
      <p:pic>
        <p:nvPicPr>
          <p:cNvPr descr="preencoded.png" id="49" name="Google Shape;49;p6"/>
          <p:cNvPicPr preferRelativeResize="0"/>
          <p:nvPr/>
        </p:nvPicPr>
        <p:blipFill rotWithShape="1">
          <a:blip r:embed="rId4">
            <a:alphaModFix/>
          </a:blip>
          <a:srcRect b="0" l="0" r="0" t="0"/>
          <a:stretch/>
        </p:blipFill>
        <p:spPr>
          <a:xfrm>
            <a:off x="0" y="0"/>
            <a:ext cx="14630400" cy="277749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pic>
        <p:nvPicPr>
          <p:cNvPr descr="preencoded.png" id="55" name="Google Shape;55;p7"/>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56" name="Google Shape;56;p7"/>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6319599" y="1567587"/>
            <a:ext cx="7477500" cy="138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¿Qué es la Propiedad Intelectual?</a:t>
            </a:r>
            <a:endParaRPr b="0" i="0" sz="4374" u="none" cap="none" strike="noStrike">
              <a:solidFill>
                <a:schemeClr val="dk1"/>
              </a:solidFill>
              <a:latin typeface="Calibri"/>
              <a:ea typeface="Calibri"/>
              <a:cs typeface="Calibri"/>
              <a:sym typeface="Calibri"/>
            </a:endParaRPr>
          </a:p>
        </p:txBody>
      </p:sp>
      <p:sp>
        <p:nvSpPr>
          <p:cNvPr id="58" name="Google Shape;58;p7"/>
          <p:cNvSpPr/>
          <p:nvPr/>
        </p:nvSpPr>
        <p:spPr>
          <a:xfrm>
            <a:off x="6319599" y="4264938"/>
            <a:ext cx="7477601"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propiedad intelectual se refiere a los derechos que protegen la creatividad e innovación de las obras intangibles, como las invenciones, las obras literarias y artísticas, los diseños y los signos distintivos. Estos derechos otorgan a los creadores control y beneficios sobre sus creaciones.</a:t>
            </a:r>
            <a:endParaRPr b="0" i="0" sz="1750" u="none" cap="none" strike="noStrike">
              <a:solidFill>
                <a:schemeClr val="dk1"/>
              </a:solidFill>
              <a:latin typeface="Calibri"/>
              <a:ea typeface="Calibri"/>
              <a:cs typeface="Calibri"/>
              <a:sym typeface="Calibri"/>
            </a:endParaRPr>
          </a:p>
        </p:txBody>
      </p:sp>
      <p:pic>
        <p:nvPicPr>
          <p:cNvPr descr="preencoded.png" id="59" name="Google Shape;59;p7"/>
          <p:cNvPicPr preferRelativeResize="0"/>
          <p:nvPr/>
        </p:nvPicPr>
        <p:blipFill rotWithShape="1">
          <a:blip r:embed="rId4">
            <a:alphaModFix/>
          </a:blip>
          <a:srcRect b="0" l="0" r="0" t="0"/>
          <a:stretch/>
        </p:blipFill>
        <p:spPr>
          <a:xfrm>
            <a:off x="0" y="0"/>
            <a:ext cx="5486400" cy="8229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descr="preencoded.png" id="65" name="Google Shape;65;p8"/>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66" name="Google Shape;66;p8"/>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7" name="Google Shape;67;p8"/>
          <p:cNvPicPr preferRelativeResize="0"/>
          <p:nvPr/>
        </p:nvPicPr>
        <p:blipFill rotWithShape="1">
          <a:blip r:embed="rId4">
            <a:alphaModFix/>
          </a:blip>
          <a:srcRect b="0" l="0" r="0" t="0"/>
          <a:stretch/>
        </p:blipFill>
        <p:spPr>
          <a:xfrm>
            <a:off x="0" y="0"/>
            <a:ext cx="14630400" cy="2777490"/>
          </a:xfrm>
          <a:prstGeom prst="rect">
            <a:avLst/>
          </a:prstGeom>
          <a:noFill/>
          <a:ln>
            <a:noFill/>
          </a:ln>
        </p:spPr>
      </p:pic>
      <p:sp>
        <p:nvSpPr>
          <p:cNvPr id="68" name="Google Shape;68;p8"/>
          <p:cNvSpPr/>
          <p:nvPr/>
        </p:nvSpPr>
        <p:spPr>
          <a:xfrm>
            <a:off x="2348389" y="3024053"/>
            <a:ext cx="81381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Definición de Propiedad Intelectual</a:t>
            </a:r>
            <a:endParaRPr b="0" i="0" sz="4374" u="none" cap="none" strike="noStrike">
              <a:solidFill>
                <a:schemeClr val="dk1"/>
              </a:solidFill>
              <a:latin typeface="Calibri"/>
              <a:ea typeface="Calibri"/>
              <a:cs typeface="Calibri"/>
              <a:sym typeface="Calibri"/>
            </a:endParaRPr>
          </a:p>
        </p:txBody>
      </p:sp>
      <p:sp>
        <p:nvSpPr>
          <p:cNvPr id="69" name="Google Shape;69;p8"/>
          <p:cNvSpPr/>
          <p:nvPr/>
        </p:nvSpPr>
        <p:spPr>
          <a:xfrm>
            <a:off x="2348389" y="5484257"/>
            <a:ext cx="9933503"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propiedad intelectual se define como el conjunto de derechos legales que protegen las creaciones originales de una persona o entidad. Estos derechos incluyen el derecho de autor, las patentes, las marcas registradas y el secreto comercial.</a:t>
            </a:r>
            <a:endParaRPr b="0" i="0" sz="1750" u="none" cap="none" strike="noStrik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descr="preencoded.png" id="75" name="Google Shape;75;p9"/>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76" name="Google Shape;76;p9"/>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p:nvPr/>
        </p:nvSpPr>
        <p:spPr>
          <a:xfrm>
            <a:off x="2348389" y="2487454"/>
            <a:ext cx="9933503" cy="1388745"/>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Tipos de Derechos de Propiedad Intelectual</a:t>
            </a:r>
            <a:endParaRPr b="0" i="0" sz="4374" u="none" cap="none" strike="noStrike">
              <a:solidFill>
                <a:schemeClr val="dk1"/>
              </a:solidFill>
              <a:latin typeface="Calibri"/>
              <a:ea typeface="Calibri"/>
              <a:cs typeface="Calibri"/>
              <a:sym typeface="Calibri"/>
            </a:endParaRPr>
          </a:p>
        </p:txBody>
      </p:sp>
      <p:sp>
        <p:nvSpPr>
          <p:cNvPr id="78" name="Google Shape;78;p9"/>
          <p:cNvSpPr/>
          <p:nvPr/>
        </p:nvSpPr>
        <p:spPr>
          <a:xfrm>
            <a:off x="2348389" y="4320540"/>
            <a:ext cx="9933503"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Entre los principales tipos de derechos de propiedad intelectual se encuentran el derecho de autor, que protege obras literarias y artísticas; las patentes, que protegen las invenciones; las marcas registradas, que protegen los signos distintivos de productos y servicios; y el derecho de diseño industrial, que protege los aspectos estéticos de un producto.</a:t>
            </a:r>
            <a:endParaRPr b="0" i="0" sz="175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preencoded.png" id="84" name="Google Shape;84;p10"/>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85" name="Google Shape;85;p10"/>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0"/>
          <p:cNvSpPr/>
          <p:nvPr/>
        </p:nvSpPr>
        <p:spPr>
          <a:xfrm>
            <a:off x="2348339" y="3121892"/>
            <a:ext cx="9933600" cy="13887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FF75D3"/>
              </a:buClr>
              <a:buSzPts val="4374"/>
              <a:buFont typeface="Arial"/>
              <a:buNone/>
            </a:pPr>
            <a:r>
              <a:rPr b="1" i="0" lang="en-US" sz="4374" u="none" cap="none" strike="noStrike">
                <a:solidFill>
                  <a:srgbClr val="FF75D3"/>
                </a:solidFill>
                <a:latin typeface="Arial"/>
                <a:ea typeface="Arial"/>
                <a:cs typeface="Arial"/>
                <a:sym typeface="Arial"/>
              </a:rPr>
              <a:t>Importancia de la Propiedad Intelectual en la Sociedad y el Derecho</a:t>
            </a:r>
            <a:endParaRPr b="0" i="0" sz="4374" u="none" cap="none" strike="noStrike">
              <a:solidFill>
                <a:schemeClr val="dk1"/>
              </a:solidFill>
              <a:latin typeface="Calibri"/>
              <a:ea typeface="Calibri"/>
              <a:cs typeface="Calibri"/>
              <a:sym typeface="Calibri"/>
            </a:endParaRPr>
          </a:p>
        </p:txBody>
      </p:sp>
      <p:sp>
        <p:nvSpPr>
          <p:cNvPr id="87" name="Google Shape;87;p10"/>
          <p:cNvSpPr/>
          <p:nvPr/>
        </p:nvSpPr>
        <p:spPr>
          <a:xfrm>
            <a:off x="2348389" y="5831443"/>
            <a:ext cx="9933503"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La propiedad intelectual es fundamental para fomentar la innovación, la creatividad y el progreso. Protege los intereses de los creadores y promueve el acceso a la cultura y el conocimiento. Además, la propiedad intelectual fomenta la competencia leal y la protección de los consumidores.</a:t>
            </a:r>
            <a:endParaRPr b="0" i="0" sz="1750" u="none" cap="none" strike="noStrike">
              <a:solidFill>
                <a:schemeClr val="dk1"/>
              </a:solidFill>
              <a:latin typeface="Calibri"/>
              <a:ea typeface="Calibri"/>
              <a:cs typeface="Calibri"/>
              <a:sym typeface="Calibri"/>
            </a:endParaRPr>
          </a:p>
        </p:txBody>
      </p:sp>
      <p:pic>
        <p:nvPicPr>
          <p:cNvPr descr="preencoded.png" id="88" name="Google Shape;88;p10"/>
          <p:cNvPicPr preferRelativeResize="0"/>
          <p:nvPr/>
        </p:nvPicPr>
        <p:blipFill rotWithShape="1">
          <a:blip r:embed="rId4">
            <a:alphaModFix/>
          </a:blip>
          <a:srcRect b="0" l="0" r="0" t="0"/>
          <a:stretch/>
        </p:blipFill>
        <p:spPr>
          <a:xfrm>
            <a:off x="0" y="0"/>
            <a:ext cx="14630400" cy="277749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